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6"/>
  </p:notesMasterIdLst>
  <p:sldIdLst>
    <p:sldId id="662" r:id="rId2"/>
    <p:sldId id="584" r:id="rId3"/>
    <p:sldId id="831" r:id="rId4"/>
    <p:sldId id="832" r:id="rId5"/>
    <p:sldId id="833" r:id="rId6"/>
    <p:sldId id="834" r:id="rId7"/>
    <p:sldId id="835" r:id="rId8"/>
    <p:sldId id="843" r:id="rId9"/>
    <p:sldId id="844" r:id="rId10"/>
    <p:sldId id="837" r:id="rId11"/>
    <p:sldId id="846" r:id="rId12"/>
    <p:sldId id="847" r:id="rId13"/>
    <p:sldId id="845" r:id="rId14"/>
    <p:sldId id="848" r:id="rId15"/>
    <p:sldId id="838" r:id="rId16"/>
    <p:sldId id="839" r:id="rId17"/>
    <p:sldId id="840" r:id="rId18"/>
    <p:sldId id="841" r:id="rId19"/>
    <p:sldId id="842" r:id="rId20"/>
    <p:sldId id="852" r:id="rId21"/>
    <p:sldId id="853" r:id="rId22"/>
    <p:sldId id="854" r:id="rId23"/>
    <p:sldId id="851" r:id="rId24"/>
    <p:sldId id="855" r:id="rId25"/>
    <p:sldId id="856" r:id="rId26"/>
    <p:sldId id="861" r:id="rId27"/>
    <p:sldId id="862" r:id="rId28"/>
    <p:sldId id="859" r:id="rId29"/>
    <p:sldId id="863" r:id="rId30"/>
    <p:sldId id="860" r:id="rId31"/>
    <p:sldId id="864" r:id="rId32"/>
    <p:sldId id="857" r:id="rId33"/>
    <p:sldId id="850" r:id="rId34"/>
    <p:sldId id="865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4"/>
    <p:restoredTop sz="90833" autoAdjust="0"/>
  </p:normalViewPr>
  <p:slideViewPr>
    <p:cSldViewPr>
      <p:cViewPr varScale="1">
        <p:scale>
          <a:sx n="164" d="100"/>
          <a:sy n="164" d="100"/>
        </p:scale>
        <p:origin x="2416" y="176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9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4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6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29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68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6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8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1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38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1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1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06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46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4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Advances in DNA Sequencing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minION</a:t>
            </a:r>
            <a:r>
              <a:rPr lang="en-US" sz="2000" dirty="0"/>
              <a:t> produces 25-42 Gb in 48 hours; proposed </a:t>
            </a:r>
            <a:r>
              <a:rPr lang="en-US" sz="2000" dirty="0" err="1"/>
              <a:t>PromethION</a:t>
            </a:r>
            <a:r>
              <a:rPr lang="en-US" sz="2000" dirty="0"/>
              <a:t> will produce 7-12 Tb in 48 hours (can you hear </a:t>
            </a:r>
            <a:r>
              <a:rPr lang="en-US" sz="2000" dirty="0" err="1"/>
              <a:t>Kryder</a:t>
            </a:r>
            <a:r>
              <a:rPr lang="en-US" sz="2000" dirty="0"/>
              <a:t> weeping?)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Read length and PHRED scores decoupled. Can the PHRED performance be improved?</a:t>
            </a: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Complete single pass genome or chromosome sequencing may be possible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Assembly algorithms may not be needed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PCR or sequencing by synthesis – few consumables – cheaper!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Fast technology – clinical application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Density of </a:t>
            </a:r>
            <a:r>
              <a:rPr lang="en-US" sz="2000" dirty="0" err="1"/>
              <a:t>nanopores</a:t>
            </a:r>
            <a:r>
              <a:rPr lang="en-US" sz="2000" dirty="0"/>
              <a:t> may allow sequencing of complete </a:t>
            </a:r>
            <a:r>
              <a:rPr lang="en-US" sz="2000" dirty="0" err="1"/>
              <a:t>microbiomes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Bacteria &amp; Viruses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Both pathogen identification and gene 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PromethION</a:t>
            </a:r>
            <a:r>
              <a:rPr lang="en-US" sz="2000" dirty="0"/>
              <a:t> sequencing of an entire </a:t>
            </a:r>
            <a:r>
              <a:rPr lang="en-US" sz="2000" dirty="0" err="1"/>
              <a:t>transcriptome</a:t>
            </a:r>
            <a:r>
              <a:rPr lang="en-US" sz="2000" dirty="0"/>
              <a:t>?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661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132874-7ECB-3245-AFB5-4AA5102A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3" y="1220416"/>
            <a:ext cx="8748464" cy="406944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9716C6B-6E2C-1744-8E4E-D4483DF4F5EE}"/>
              </a:ext>
            </a:extLst>
          </p:cNvPr>
          <p:cNvSpPr/>
          <p:nvPr/>
        </p:nvSpPr>
        <p:spPr bwMode="auto">
          <a:xfrm>
            <a:off x="8028384" y="5013176"/>
            <a:ext cx="504056" cy="21602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4" name="Picture 7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4F0B3F9-17BD-2B41-B516-0B2E8A40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61" y="3501008"/>
            <a:ext cx="1477328" cy="9848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739C64-F1A3-434D-B84E-585D4552AD6D}"/>
              </a:ext>
            </a:extLst>
          </p:cNvPr>
          <p:cNvSpPr txBox="1"/>
          <p:nvPr/>
        </p:nvSpPr>
        <p:spPr>
          <a:xfrm>
            <a:off x="7546943" y="4580100"/>
            <a:ext cx="119776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Martins </a:t>
            </a:r>
            <a:r>
              <a:rPr lang="en-US" sz="1400" dirty="0" err="1"/>
              <a:t>Oloni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57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Nanopore Sequencing – Miniaturization!</a:t>
            </a:r>
            <a:endParaRPr lang="en-US" sz="2400" dirty="0"/>
          </a:p>
        </p:txBody>
      </p:sp>
      <p:pic>
        <p:nvPicPr>
          <p:cNvPr id="4" name="Picture 3" descr="A picture containing electronics, indoor, computer, sitting&#10;&#10;Description automatically generated">
            <a:extLst>
              <a:ext uri="{FF2B5EF4-FFF2-40B4-BE49-F238E27FC236}">
                <a16:creationId xmlns:a16="http://schemas.microsoft.com/office/drawing/2014/main" id="{BBA92FBD-AA0A-6C4F-960C-8CB28A2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7776864" cy="4431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84A9D-6D4D-1545-AC4A-F06B382EACCA}"/>
              </a:ext>
            </a:extLst>
          </p:cNvPr>
          <p:cNvSpPr txBox="1"/>
          <p:nvPr/>
        </p:nvSpPr>
        <p:spPr>
          <a:xfrm>
            <a:off x="5868144" y="450912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SmidgION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50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Increasing Use of GPU Technologies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9A2C2-6B50-A144-AD96-3CCE429430F9}"/>
              </a:ext>
            </a:extLst>
          </p:cNvPr>
          <p:cNvSpPr txBox="1"/>
          <p:nvPr/>
        </p:nvSpPr>
        <p:spPr>
          <a:xfrm>
            <a:off x="503548" y="1402031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“Swiss Army Knife” of computing - can run a variety of programs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Ubiquitous – your computer, your fridge, your car, your phone, etc.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Computes in series, i.e. one calculation after another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CC7AAD-4067-C54B-BFB2-A0A5B5E9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93919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CPU– Central Processing Unit</a:t>
            </a:r>
            <a:endParaRPr lang="en-US" sz="24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835F-3B9D-E147-AC34-5E3FC1FBCFCB}"/>
              </a:ext>
            </a:extLst>
          </p:cNvPr>
          <p:cNvSpPr txBox="1"/>
          <p:nvPr/>
        </p:nvSpPr>
        <p:spPr>
          <a:xfrm>
            <a:off x="503548" y="2925617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“Video card” for display; driven by the gaming industry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Run one kind of computation simultaneously, very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Can be re-purposed for bioinformatics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ECB434-1F8B-0043-9848-62CEDACA0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91750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GPU – Graphic Processing Unit</a:t>
            </a:r>
            <a:endParaRPr lang="en-US" sz="24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6B92-964A-E04B-A089-76CD0E4AD306}"/>
              </a:ext>
            </a:extLst>
          </p:cNvPr>
          <p:cNvSpPr txBox="1"/>
          <p:nvPr/>
        </p:nvSpPr>
        <p:spPr>
          <a:xfrm>
            <a:off x="503548" y="4638615"/>
            <a:ext cx="835292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GPU does not do well for sequence similarity (i.e. BLAST) or read mapping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does very well for signal processing – Nanopore reads!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be cost effective for large projects, but custom software or re-programming required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algn="ctr"/>
            <a:r>
              <a:rPr lang="en-US" sz="2000" dirty="0"/>
              <a:t>A silly demonstration: 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=-P28LKWTzrI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2A6E75-A1C9-9248-92FB-B89A2FE6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63050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 versus GPU</a:t>
            </a:r>
            <a:endParaRPr lang="en-US" sz="2400" kern="0" dirty="0"/>
          </a:p>
        </p:txBody>
      </p:sp>
      <p:pic>
        <p:nvPicPr>
          <p:cNvPr id="3" name="Picture 2" descr="A person and person on a stage&#10;&#10;Description automatically generated">
            <a:extLst>
              <a:ext uri="{FF2B5EF4-FFF2-40B4-BE49-F238E27FC236}">
                <a16:creationId xmlns:a16="http://schemas.microsoft.com/office/drawing/2014/main" id="{018FDA18-9AF0-0652-7C77-71A3CE17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88" y="133856"/>
            <a:ext cx="2129490" cy="12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pic>
        <p:nvPicPr>
          <p:cNvPr id="10" name="Picture 2" descr="http://www.anthonybaldor.com/wp-content/uploads/2015/12/Screen-Shot-2015-12-03-at-4.38.27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7128792" cy="46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3528" y="908720"/>
            <a:ext cx="84249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Semi-conductor DNA sequencing instead of </a:t>
            </a:r>
            <a:r>
              <a:rPr lang="en-US" sz="2000" dirty="0" err="1"/>
              <a:t>Illumina</a:t>
            </a:r>
            <a:r>
              <a:rPr lang="en-US" sz="2000" dirty="0"/>
              <a:t> optical detection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Still involves sequencing via synthesis so unlikely to be as affordable as </a:t>
            </a:r>
            <a:r>
              <a:rPr lang="en-US" sz="2000" dirty="0" err="1"/>
              <a:t>nanopore</a:t>
            </a:r>
            <a:r>
              <a:rPr lang="en-US" sz="2000" dirty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4544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Volume and data are similar to </a:t>
            </a:r>
            <a:r>
              <a:rPr lang="en-US" sz="2000" dirty="0" err="1"/>
              <a:t>Illumina</a:t>
            </a:r>
            <a:r>
              <a:rPr lang="en-US" sz="2000" dirty="0"/>
              <a:t> but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</a:t>
            </a:r>
            <a:r>
              <a:rPr lang="is-IS" sz="2000" dirty="0"/>
              <a:t>ate pairs not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PHRED scores not as high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Lower cost per base and faster run time but technology is analogous to Illumina – massively parallel short reads 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The need for massively parallel short read technologies is not yet going  away, particularly for large complicated RNA/DNA samples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Which technology will persist – optical detection or semi-conductor sequencing?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2" name="Picture 1" descr="torr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636912"/>
            <a:ext cx="4968552" cy="2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Single Molecule, Real-Time (SMRT) technology - claimed long reads, uniform coverage, and high consensus accuracy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Also a sequence by synthesis method with </a:t>
            </a:r>
            <a:r>
              <a:rPr lang="en-US" sz="2000" dirty="0" err="1"/>
              <a:t>phospholinked</a:t>
            </a:r>
            <a:r>
              <a:rPr lang="en-US" sz="2000" dirty="0"/>
              <a:t> nucleotides but has a novel sensor: zero-mode waveguides (ZMWs)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single DNA polymerase enzyme is affixed at the bottom of a ZMW with a single molecule of DNA as a template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As </a:t>
            </a:r>
            <a:r>
              <a:rPr lang="en-US" sz="2000" dirty="0" err="1"/>
              <a:t>nulceotides</a:t>
            </a:r>
            <a:r>
              <a:rPr lang="en-US" sz="2000" dirty="0"/>
              <a:t> are incorporated, the ZMW detects the release of the </a:t>
            </a:r>
            <a:r>
              <a:rPr lang="en-US" sz="2000" dirty="0" err="1"/>
              <a:t>flourescent</a:t>
            </a:r>
            <a:r>
              <a:rPr lang="en-US" sz="2000" dirty="0"/>
              <a:t> tag – sequencing by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Immobilized DNA polymerase is stable enough for long reads: average &gt; 10,000 </a:t>
            </a:r>
            <a:r>
              <a:rPr lang="en-US" sz="2000" dirty="0" err="1"/>
              <a:t>bp</a:t>
            </a:r>
            <a:r>
              <a:rPr lang="en-US" sz="2000" dirty="0"/>
              <a:t>, some reads &gt; 60,000 </a:t>
            </a:r>
            <a:r>
              <a:rPr lang="en-US" sz="2000" dirty="0" err="1"/>
              <a:t>bp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polymerase – single template sequencing has orders of magnitude less consumable needs than </a:t>
            </a:r>
            <a:r>
              <a:rPr lang="en-US" sz="2000" dirty="0" err="1"/>
              <a:t>Illumina</a:t>
            </a:r>
            <a:r>
              <a:rPr lang="en-US" sz="2000" dirty="0"/>
              <a:t> sequencing by synthesis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5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Cost is still high due to technology costs, but that is expected to drop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PHRED error rates remain higher but each SMRT cell generates ~55,000 reads so error is offset by coverage (except for bias!)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Greatly simplifies the genome sequencing problem, particularly for bacteria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Combined with low volume </a:t>
            </a:r>
            <a:r>
              <a:rPr lang="en-US" sz="2000" dirty="0" err="1"/>
              <a:t>Illumina</a:t>
            </a:r>
            <a:r>
              <a:rPr lang="en-US" sz="2000" dirty="0"/>
              <a:t> sequencing, bacterial genomes can be much more easily resolved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5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41597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Two sequencing paradigms are currently prevalent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Sanger DNA sequencing (low volume) 500-1200 bp via sequencing by synthesis and fragment migration technologies (gel or capillary)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DNA sequencing (high volume) 250 </a:t>
            </a:r>
            <a:r>
              <a:rPr lang="en-US" sz="2000" dirty="0" err="1"/>
              <a:t>bp</a:t>
            </a:r>
            <a:r>
              <a:rPr lang="en-US" sz="2000" dirty="0"/>
              <a:t> via massively parallel sequencing by synthesis and optical technologies (i.e. labeled bases)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Choice of technology involves trade-offs: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Length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Ability to generate mate-pair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Volume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Speed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Cost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664C90-A50F-3F45-8387-805B7AE8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2" y="3636413"/>
            <a:ext cx="6498468" cy="3009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0360D-5198-A645-BF72-BEE3030DE7C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643905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951872-F8A2-B243-99F6-4A20873C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717032"/>
            <a:ext cx="7380312" cy="2766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41C51-2707-BD4E-9F3E-20D0239D674B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68453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5E04324-88A7-904C-9CF5-305421DE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6" y="3789040"/>
            <a:ext cx="7956376" cy="2481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9BB2-94AB-E84E-AFC9-D9817684B093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55210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E54B06-075F-B544-9698-235E6E57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12" y="4221088"/>
            <a:ext cx="7956376" cy="1896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7B66F-CD3E-2D42-AEF7-424D46948316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22109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Ion Gene Studio S5 Prime &amp; Ion Chef 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9CB3F58B-9452-564D-B939-D0437DB2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007859"/>
            <a:ext cx="2592288" cy="23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C7522-B006-F14F-8275-558F65F8298C}"/>
              </a:ext>
            </a:extLst>
          </p:cNvPr>
          <p:cNvSpPr txBox="1"/>
          <p:nvPr/>
        </p:nvSpPr>
        <p:spPr>
          <a:xfrm>
            <a:off x="323528" y="908720"/>
            <a:ext cx="547260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Ion Torrent Single Molecule, Real-Time (SMRT) technology with maximum throughput and rapid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2–130 million reads per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sample input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Less than 24 hour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error rate (99.5% accuracy)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Pandemics - real time outbreak response; 2-50 Gb of sequencing per day; 1500+ SARS-CoV-2 genomes per day!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Ion Chef full automates library construction, template preparation, and chip loading in less than 15 minutes!</a:t>
            </a:r>
          </a:p>
        </p:txBody>
      </p:sp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42C46980-3BD0-AA46-A45F-8E9CB731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528" y="3790564"/>
            <a:ext cx="2589911" cy="244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8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Illumina </a:t>
            </a:r>
            <a:r>
              <a:rPr lang="en-US" sz="2400" b="1" dirty="0" err="1"/>
              <a:t>NovaSeq</a:t>
            </a:r>
            <a:r>
              <a:rPr lang="en-US" sz="2400" b="1" dirty="0"/>
              <a:t> 6000 versus </a:t>
            </a:r>
            <a:r>
              <a:rPr lang="en-US" sz="2400" b="1" dirty="0" err="1"/>
              <a:t>NextSeq</a:t>
            </a:r>
            <a:r>
              <a:rPr lang="en-US" sz="2400" b="1" dirty="0"/>
              <a:t> 1000 &amp; 2000</a:t>
            </a:r>
          </a:p>
        </p:txBody>
      </p:sp>
      <p:pic>
        <p:nvPicPr>
          <p:cNvPr id="3" name="Picture 2" descr="A picture containing indoor, refrigerator, sitting, box&#10;&#10;Description automatically generated">
            <a:extLst>
              <a:ext uri="{FF2B5EF4-FFF2-40B4-BE49-F238E27FC236}">
                <a16:creationId xmlns:a16="http://schemas.microsoft.com/office/drawing/2014/main" id="{BEEF5B52-9FBF-8940-BD99-CD2248F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957591"/>
            <a:ext cx="2777663" cy="299695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590EF7-4D1C-3D4E-A81C-0BE5F91A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7" y="1340768"/>
            <a:ext cx="3456254" cy="223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9D2B9-FFB7-C646-AFCD-959347DF9C0E}"/>
              </a:ext>
            </a:extLst>
          </p:cNvPr>
          <p:cNvSpPr txBox="1"/>
          <p:nvPr/>
        </p:nvSpPr>
        <p:spPr>
          <a:xfrm>
            <a:off x="971600" y="4319609"/>
            <a:ext cx="8064896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NextSeq</a:t>
            </a:r>
            <a:r>
              <a:rPr lang="en-US" sz="1400" b="1" dirty="0"/>
              <a:t> 1000 &amp; 2000</a:t>
            </a:r>
            <a:r>
              <a:rPr lang="en-US" sz="1400" dirty="0"/>
              <a:t>					</a:t>
            </a:r>
            <a:r>
              <a:rPr lang="en-US" sz="1400" b="1" dirty="0" err="1"/>
              <a:t>NovaSeq</a:t>
            </a:r>
            <a:r>
              <a:rPr lang="en-US" sz="1400" b="1" dirty="0"/>
              <a:t> 6000</a:t>
            </a:r>
          </a:p>
          <a:p>
            <a:endParaRPr lang="en-US" sz="1400" dirty="0"/>
          </a:p>
          <a:p>
            <a:r>
              <a:rPr lang="en-US" sz="1400" dirty="0"/>
              <a:t>330 Gb output					6000 Gb output</a:t>
            </a:r>
          </a:p>
          <a:p>
            <a:r>
              <a:rPr lang="en-US" sz="1400" dirty="0"/>
              <a:t>11-48 hours						13-44 hours</a:t>
            </a:r>
          </a:p>
          <a:p>
            <a:r>
              <a:rPr lang="en-US" sz="1400" dirty="0"/>
              <a:t>1.1 billion reads per run					20 billion reads per run</a:t>
            </a:r>
          </a:p>
          <a:p>
            <a:r>
              <a:rPr lang="en-US" sz="1400" dirty="0"/>
              <a:t>2 x 150 bp						2 x 250 bp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028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</p:txBody>
      </p:sp>
    </p:spTree>
    <p:extLst>
      <p:ext uri="{BB962C8B-B14F-4D97-AF65-F5344CB8AC3E}">
        <p14:creationId xmlns:p14="http://schemas.microsoft.com/office/powerpoint/2010/main" val="292255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54787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122307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</p:spTree>
    <p:extLst>
      <p:ext uri="{BB962C8B-B14F-4D97-AF65-F5344CB8AC3E}">
        <p14:creationId xmlns:p14="http://schemas.microsoft.com/office/powerpoint/2010/main" val="371349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PHRED quality is a very important concept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Length of read and quality of read are inter-dependent in both Sanger and </a:t>
            </a:r>
            <a:r>
              <a:rPr lang="en-US" sz="2000" dirty="0" err="1"/>
              <a:t>Illumina</a:t>
            </a:r>
            <a:r>
              <a:rPr lang="en-US" sz="2000" dirty="0"/>
              <a:t> sequencing approaches – can this relationship be decoupled?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924944"/>
            <a:ext cx="4752528" cy="3564396"/>
          </a:xfrm>
          <a:prstGeom prst="rect">
            <a:avLst/>
          </a:prstGeom>
        </p:spPr>
      </p:pic>
      <p:pic>
        <p:nvPicPr>
          <p:cNvPr id="5" name="Picture 4" descr="intro-to-ngs-torsten-seemann-peter-mac-27-jul-2012-21-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24944"/>
            <a:ext cx="3349668" cy="25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8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6" name="Picture 5" descr="A picture containing indoor, sitting, monitor, computer&#10;&#10;Description automatically generated">
            <a:extLst>
              <a:ext uri="{FF2B5EF4-FFF2-40B4-BE49-F238E27FC236}">
                <a16:creationId xmlns:a16="http://schemas.microsoft.com/office/drawing/2014/main" id="{0B6E0792-EBF1-4849-BDE1-B23E951D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693549"/>
            <a:ext cx="4993119" cy="1766155"/>
          </a:xfrm>
          <a:prstGeom prst="rect">
            <a:avLst/>
          </a:prstGeom>
        </p:spPr>
      </p:pic>
      <p:pic>
        <p:nvPicPr>
          <p:cNvPr id="8" name="Picture 7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0DB79D9D-355E-AE4B-B52C-B47B02C4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4759072"/>
            <a:ext cx="5400600" cy="1910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DB6387-00EF-AE47-8972-3D4E5D635209}"/>
              </a:ext>
            </a:extLst>
          </p:cNvPr>
          <p:cNvSpPr txBox="1"/>
          <p:nvPr/>
        </p:nvSpPr>
        <p:spPr>
          <a:xfrm>
            <a:off x="472063" y="2836590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DNBSEQ-T7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6 Tb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5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150 bp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0F91E-CE89-5F49-9BF9-7654DA85A066}"/>
              </a:ext>
            </a:extLst>
          </p:cNvPr>
          <p:cNvSpPr txBox="1"/>
          <p:nvPr/>
        </p:nvSpPr>
        <p:spPr>
          <a:xfrm>
            <a:off x="3347864" y="5067761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DNBSEQ-G400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1440 Gb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1.8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30-100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200 bp or 1 x 400 bp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5DD13-A443-B44D-AE48-8906C013DB94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</p:spTree>
    <p:extLst>
      <p:ext uri="{BB962C8B-B14F-4D97-AF65-F5344CB8AC3E}">
        <p14:creationId xmlns:p14="http://schemas.microsoft.com/office/powerpoint/2010/main" val="3807640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Conclusions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Throughput is going to continue to increase - </a:t>
            </a:r>
            <a:r>
              <a:rPr lang="en-US" sz="2000" dirty="0" err="1"/>
              <a:t>Kryder’s</a:t>
            </a:r>
            <a:r>
              <a:rPr lang="en-US" sz="2000" dirty="0"/>
              <a:t> law is going to be an increasing problem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Long read technologies </a:t>
            </a:r>
            <a:r>
              <a:rPr lang="en-US" sz="2000" i="1" dirty="0"/>
              <a:t>should</a:t>
            </a:r>
            <a:r>
              <a:rPr lang="en-US" sz="2000" dirty="0"/>
              <a:t> lead to easier bioinformatics as they overcome many of the problems of genome or transcript assembly (particularly repeats)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PHRED paradigm will continue to be important but we will need new PHRED prediction algorithms for each new technology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Are we prepared for bioinformatics where we can completely sequence a human </a:t>
            </a:r>
            <a:r>
              <a:rPr lang="en-US" sz="2000" dirty="0" err="1"/>
              <a:t>transcriptome</a:t>
            </a:r>
            <a:r>
              <a:rPr lang="en-US" sz="2000" dirty="0"/>
              <a:t> or thousands of bacterial genomes in a day?  Every undergraduate thesis could generate ‘Big Data’</a:t>
            </a:r>
          </a:p>
        </p:txBody>
      </p:sp>
    </p:spTree>
    <p:extLst>
      <p:ext uri="{BB962C8B-B14F-4D97-AF65-F5344CB8AC3E}">
        <p14:creationId xmlns:p14="http://schemas.microsoft.com/office/powerpoint/2010/main" val="1789860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04EF5D9-926B-6652-558F-E9B491EF2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-17140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kern="0" dirty="0"/>
              <a:t>This week…</a:t>
            </a:r>
            <a:endParaRPr lang="en-US" sz="32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58CF7-20E1-5D0B-E85F-97DD4BDA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0808"/>
            <a:ext cx="7772400" cy="7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is the dominant technology currently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Short reads, but good quality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Massively parallel and thus high volume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Mate paired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Confidence obtained by high coverage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Sanger sequencing still considered the gold standard for verification of results, e.g. confirmation of SNPs discovered by </a:t>
            </a:r>
            <a:r>
              <a:rPr lang="en-US" sz="2000" dirty="0" err="1"/>
              <a:t>exome</a:t>
            </a:r>
            <a:r>
              <a:rPr lang="en-US" sz="2000" dirty="0"/>
              <a:t> sequencing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short read sequencing is not the optimal data for every question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is perfect for 16S </a:t>
            </a:r>
            <a:r>
              <a:rPr lang="en-US" sz="2000" dirty="0" err="1"/>
              <a:t>microbiome</a:t>
            </a:r>
            <a:r>
              <a:rPr lang="en-US" sz="2000" dirty="0"/>
              <a:t> profiling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makes genome or transcript assembly very difficult and very noisy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$1000 human genome is within reach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Exome</a:t>
            </a:r>
            <a:r>
              <a:rPr lang="en-US" sz="2000" dirty="0"/>
              <a:t> sequencing of clinical samples is already affordable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fast, real-time clinical sequencing is not yet possible – speed and infrastructure remain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pic>
        <p:nvPicPr>
          <p:cNvPr id="2" name="Picture 1" descr="min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96386"/>
            <a:ext cx="8388424" cy="2360606"/>
          </a:xfrm>
          <a:prstGeom prst="rect">
            <a:avLst/>
          </a:prstGeom>
        </p:spPr>
      </p:pic>
      <p:pic>
        <p:nvPicPr>
          <p:cNvPr id="3" name="Picture 2" descr="inthebox-arr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645024"/>
            <a:ext cx="6732240" cy="295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3717032"/>
            <a:ext cx="34928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 protein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is set in an electrically resistant polymer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An ionic current is passed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by setting a voltage across this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 in current used to identify the molecule passing through</a:t>
            </a:r>
          </a:p>
        </p:txBody>
      </p:sp>
    </p:spTree>
    <p:extLst>
      <p:ext uri="{BB962C8B-B14F-4D97-AF65-F5344CB8AC3E}">
        <p14:creationId xmlns:p14="http://schemas.microsoft.com/office/powerpoint/2010/main" val="20480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644008" y="920162"/>
            <a:ext cx="2880320" cy="208823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717032"/>
            <a:ext cx="4320480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Changes in current can identify bases but also modified bases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Nanopores</a:t>
            </a:r>
            <a:r>
              <a:rPr lang="en-US" sz="1800" dirty="0">
                <a:solidFill>
                  <a:srgbClr val="000000"/>
                </a:solidFill>
              </a:rPr>
              <a:t> arrayed on a single chip using </a:t>
            </a:r>
            <a:r>
              <a:rPr lang="en-US" sz="1800" dirty="0" err="1">
                <a:solidFill>
                  <a:srgbClr val="000000"/>
                </a:solidFill>
              </a:rPr>
              <a:t>microscaffolds</a:t>
            </a:r>
            <a:r>
              <a:rPr lang="en-US" sz="1800" dirty="0">
                <a:solidFill>
                  <a:srgbClr val="000000"/>
                </a:solidFill>
              </a:rPr>
              <a:t> and microelectrodes for 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sequences a single DNA molecule from start to finish – no fixed read length! (longest reported is 200 kb)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0" name="Picture 9" descr="inthebox-arr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071922" cy="2664296"/>
          </a:xfrm>
          <a:prstGeom prst="rect">
            <a:avLst/>
          </a:prstGeom>
        </p:spPr>
      </p:pic>
      <p:pic>
        <p:nvPicPr>
          <p:cNvPr id="4" name="Picture 3" descr="ASICdiagram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75438"/>
            <a:ext cx="2808312" cy="49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212976"/>
            <a:ext cx="8784976" cy="338437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356992"/>
            <a:ext cx="849694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Flowcell</a:t>
            </a:r>
            <a:r>
              <a:rPr lang="en-US" sz="1800" dirty="0">
                <a:solidFill>
                  <a:srgbClr val="000000"/>
                </a:solidFill>
              </a:rPr>
              <a:t> and overall device very small and portable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Easy to use – no PCR step involved, submit simple DNA extracts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DNA strand moves rapidly at the rate of 1-5 </a:t>
            </a:r>
            <a:r>
              <a:rPr lang="en-US" sz="1800" dirty="0" err="1">
                <a:solidFill>
                  <a:srgbClr val="000000"/>
                </a:solidFill>
              </a:rPr>
              <a:t>μs</a:t>
            </a:r>
            <a:r>
              <a:rPr lang="en-US" sz="1800" dirty="0">
                <a:solidFill>
                  <a:srgbClr val="000000"/>
                </a:solidFill>
              </a:rPr>
              <a:t> per base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Processing of fast signal not yet mature – higher DNA sequencing error rate than other technologies - per base accuracy of the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has been reported as 65 - 80% </a:t>
            </a:r>
          </a:p>
          <a:p>
            <a:pPr marL="742950" lvl="1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Long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reads combined with higher quality </a:t>
            </a:r>
            <a:r>
              <a:rPr lang="en-US" sz="1800" dirty="0" err="1">
                <a:solidFill>
                  <a:srgbClr val="000000"/>
                </a:solidFill>
              </a:rPr>
              <a:t>Illumina</a:t>
            </a:r>
            <a:r>
              <a:rPr lang="en-US" sz="1800" dirty="0">
                <a:solidFill>
                  <a:srgbClr val="000000"/>
                </a:solidFill>
              </a:rPr>
              <a:t> read coverage a boon for genome assembly 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May be the first technology for clinical virus sequencing and outbreak management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2" name="Picture 1" descr="MinionMK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4704"/>
            <a:ext cx="4248472" cy="2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Lengths</a:t>
            </a:r>
            <a:endParaRPr lang="en-US" sz="2400" dirty="0"/>
          </a:p>
        </p:txBody>
      </p:sp>
      <p:pic>
        <p:nvPicPr>
          <p:cNvPr id="12" name="Picture 11" descr="Unknown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9" y="2060848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1478 total sequences produced by sequencing a bacterial pathogen</a:t>
            </a:r>
          </a:p>
        </p:txBody>
      </p:sp>
    </p:spTree>
    <p:extLst>
      <p:ext uri="{BB962C8B-B14F-4D97-AF65-F5344CB8AC3E}">
        <p14:creationId xmlns:p14="http://schemas.microsoft.com/office/powerpoint/2010/main" val="39064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Quality</a:t>
            </a:r>
            <a:endParaRPr lang="en-US" sz="24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6819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4458</TotalTime>
  <Words>1783</Words>
  <Application>Microsoft Macintosh PowerPoint</Application>
  <PresentationFormat>On-screen Show (4:3)</PresentationFormat>
  <Paragraphs>251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Times</vt:lpstr>
      <vt:lpstr>Times New Roman</vt:lpstr>
      <vt:lpstr>DalhousieTemplate</vt:lpstr>
      <vt:lpstr>Biochem 3BP3  Advances in DNA Sequencing</vt:lpstr>
      <vt:lpstr>Sequencing Trade-Offs</vt:lpstr>
      <vt:lpstr>Sequencing Trade-Offs</vt:lpstr>
      <vt:lpstr>Sequencing Trade-Offs</vt:lpstr>
      <vt:lpstr>What’s Next – Nanopore MinION</vt:lpstr>
      <vt:lpstr>What’s Next – Nanopore MinION</vt:lpstr>
      <vt:lpstr>What’s Next – Nanopore MinION</vt:lpstr>
      <vt:lpstr>Nanopore Sequence Lengths</vt:lpstr>
      <vt:lpstr>Nanopore Sequence Quality</vt:lpstr>
      <vt:lpstr>Nanopore Sequencing - Implications</vt:lpstr>
      <vt:lpstr>Nanopore Sequencing - Implications</vt:lpstr>
      <vt:lpstr>Nanopore Sequencing – Miniaturization!</vt:lpstr>
      <vt:lpstr>Increasing Use of GPU Technologies</vt:lpstr>
      <vt:lpstr>What’s Next – Ion Torrent</vt:lpstr>
      <vt:lpstr>What’s Next – Ion Torrent</vt:lpstr>
      <vt:lpstr>What’s Next – PacBio</vt:lpstr>
      <vt:lpstr>What’s Next – PacBio</vt:lpstr>
      <vt:lpstr>What’s Next – PacBio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Ion Gene Studio S5 Prime &amp; Ion Chef </vt:lpstr>
      <vt:lpstr>Illumina NovaSeq 6000 versus NextSeq 1000 &amp; 2000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Conclusions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1813</cp:revision>
  <dcterms:created xsi:type="dcterms:W3CDTF">2013-12-16T15:15:05Z</dcterms:created>
  <dcterms:modified xsi:type="dcterms:W3CDTF">2024-08-30T17:47:44Z</dcterms:modified>
</cp:coreProperties>
</file>